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332" r:id="rId2"/>
    <p:sldId id="320" r:id="rId3"/>
    <p:sldId id="305" r:id="rId4"/>
    <p:sldId id="331" r:id="rId5"/>
    <p:sldId id="333" r:id="rId6"/>
    <p:sldId id="329" r:id="rId7"/>
  </p:sldIdLst>
  <p:sldSz cx="9144000" cy="5143500" type="screen16x9"/>
  <p:notesSz cx="6858000" cy="9144000"/>
  <p:embeddedFontLst>
    <p:embeddedFont>
      <p:font typeface="Cabin" panose="020B0604020202020204" charset="0"/>
      <p:regular r:id="rId9"/>
      <p:bold r:id="rId10"/>
      <p:italic r:id="rId11"/>
      <p:boldItalic r:id="rId12"/>
    </p:embeddedFont>
    <p:embeddedFont>
      <p:font typeface="Poppins" panose="00000500000000000000" pitchFamily="2" charset="0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2D6"/>
    <a:srgbClr val="FF5B5B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35A0DA4-013D-41A7-9210-6B0052F0DA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769" autoAdjust="0"/>
  </p:normalViewPr>
  <p:slideViewPr>
    <p:cSldViewPr snapToGrid="0">
      <p:cViewPr varScale="1">
        <p:scale>
          <a:sx n="71" d="100"/>
          <a:sy n="71" d="100"/>
        </p:scale>
        <p:origin x="11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83319b7f9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83319b7f9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620c9c670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620c9c670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620c9c670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620c9c670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620c9c670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620c9c670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620c9c670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620c9c670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620c9c670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620c9c670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300" y="1156688"/>
            <a:ext cx="3573900" cy="17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-95250" y="3243525"/>
            <a:ext cx="5390100" cy="6171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238050" y="4914900"/>
            <a:ext cx="3019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238050" y="245000"/>
            <a:ext cx="3019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6"/>
          <p:cNvCxnSpPr/>
          <p:nvPr/>
        </p:nvCxnSpPr>
        <p:spPr>
          <a:xfrm>
            <a:off x="245100" y="245100"/>
            <a:ext cx="3019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34;p6"/>
          <p:cNvCxnSpPr/>
          <p:nvPr/>
        </p:nvCxnSpPr>
        <p:spPr>
          <a:xfrm>
            <a:off x="8108450" y="4117350"/>
            <a:ext cx="0" cy="156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6"/>
          <p:cNvGrpSpPr/>
          <p:nvPr/>
        </p:nvGrpSpPr>
        <p:grpSpPr>
          <a:xfrm rot="10800000" flipH="1">
            <a:off x="-1292178" y="298575"/>
            <a:ext cx="3852019" cy="4546340"/>
            <a:chOff x="6338372" y="352067"/>
            <a:chExt cx="3852019" cy="4546340"/>
          </a:xfrm>
        </p:grpSpPr>
        <p:sp>
          <p:nvSpPr>
            <p:cNvPr id="204" name="Google Shape;204;p26"/>
            <p:cNvSpPr/>
            <p:nvPr/>
          </p:nvSpPr>
          <p:spPr>
            <a:xfrm rot="10800000" flipH="1">
              <a:off x="6677300" y="3651554"/>
              <a:ext cx="2920739" cy="1246853"/>
            </a:xfrm>
            <a:custGeom>
              <a:avLst/>
              <a:gdLst/>
              <a:ahLst/>
              <a:cxnLst/>
              <a:rect l="l" t="t" r="r" b="b"/>
              <a:pathLst>
                <a:path w="68150" h="29093" fill="none" extrusionOk="0">
                  <a:moveTo>
                    <a:pt x="68149" y="29092"/>
                  </a:moveTo>
                  <a:lnTo>
                    <a:pt x="0" y="29092"/>
                  </a:lnTo>
                  <a:cubicBezTo>
                    <a:pt x="0" y="13020"/>
                    <a:pt x="15266" y="1"/>
                    <a:pt x="34084" y="1"/>
                  </a:cubicBezTo>
                  <a:cubicBezTo>
                    <a:pt x="52883" y="1"/>
                    <a:pt x="68149" y="13020"/>
                    <a:pt x="68149" y="290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192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 rot="10800000" flipH="1">
              <a:off x="6338372" y="352067"/>
              <a:ext cx="2413777" cy="1344783"/>
            </a:xfrm>
            <a:custGeom>
              <a:avLst/>
              <a:gdLst/>
              <a:ahLst/>
              <a:cxnLst/>
              <a:rect l="l" t="t" r="r" b="b"/>
              <a:pathLst>
                <a:path w="56321" h="31378" fill="none" extrusionOk="0">
                  <a:moveTo>
                    <a:pt x="0" y="1"/>
                  </a:moveTo>
                  <a:lnTo>
                    <a:pt x="56321" y="1"/>
                  </a:lnTo>
                  <a:cubicBezTo>
                    <a:pt x="56321" y="17341"/>
                    <a:pt x="43705" y="31377"/>
                    <a:pt x="28170" y="31377"/>
                  </a:cubicBezTo>
                  <a:cubicBezTo>
                    <a:pt x="12616" y="31377"/>
                    <a:pt x="0" y="17341"/>
                    <a:pt x="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192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 rot="10800000" flipH="1">
              <a:off x="6912478" y="1880849"/>
              <a:ext cx="3277913" cy="1586713"/>
            </a:xfrm>
            <a:custGeom>
              <a:avLst/>
              <a:gdLst/>
              <a:ahLst/>
              <a:cxnLst/>
              <a:rect l="l" t="t" r="r" b="b"/>
              <a:pathLst>
                <a:path w="76484" h="37023" fill="none" extrusionOk="0">
                  <a:moveTo>
                    <a:pt x="72489" y="1"/>
                  </a:moveTo>
                  <a:cubicBezTo>
                    <a:pt x="75389" y="5972"/>
                    <a:pt x="76483" y="26922"/>
                    <a:pt x="63771" y="37023"/>
                  </a:cubicBezTo>
                  <a:lnTo>
                    <a:pt x="13673" y="37023"/>
                  </a:lnTo>
                  <a:cubicBezTo>
                    <a:pt x="4532" y="32875"/>
                    <a:pt x="0" y="13173"/>
                    <a:pt x="434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192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7" name="Google Shape;207;p26"/>
          <p:cNvCxnSpPr/>
          <p:nvPr/>
        </p:nvCxnSpPr>
        <p:spPr>
          <a:xfrm rot="-5400000">
            <a:off x="7389150" y="1754850"/>
            <a:ext cx="3019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7"/>
          <p:cNvGrpSpPr/>
          <p:nvPr/>
        </p:nvGrpSpPr>
        <p:grpSpPr>
          <a:xfrm rot="5400000">
            <a:off x="-42748" y="-1714997"/>
            <a:ext cx="3138193" cy="3999782"/>
            <a:chOff x="658327" y="477161"/>
            <a:chExt cx="3567344" cy="4546757"/>
          </a:xfrm>
        </p:grpSpPr>
        <p:sp>
          <p:nvSpPr>
            <p:cNvPr id="210" name="Google Shape;210;p27"/>
            <p:cNvSpPr/>
            <p:nvPr/>
          </p:nvSpPr>
          <p:spPr>
            <a:xfrm>
              <a:off x="831982" y="477161"/>
              <a:ext cx="2919841" cy="1246801"/>
            </a:xfrm>
            <a:custGeom>
              <a:avLst/>
              <a:gdLst/>
              <a:ahLst/>
              <a:cxnLst/>
              <a:rect l="l" t="t" r="r" b="b"/>
              <a:pathLst>
                <a:path w="62207" h="26563" fill="none" extrusionOk="0">
                  <a:moveTo>
                    <a:pt x="62206" y="26562"/>
                  </a:moveTo>
                  <a:lnTo>
                    <a:pt x="1" y="26562"/>
                  </a:lnTo>
                  <a:cubicBezTo>
                    <a:pt x="1" y="11888"/>
                    <a:pt x="13922" y="0"/>
                    <a:pt x="31104" y="0"/>
                  </a:cubicBezTo>
                  <a:cubicBezTo>
                    <a:pt x="48286" y="0"/>
                    <a:pt x="62206" y="11888"/>
                    <a:pt x="62206" y="2656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175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658327" y="3679159"/>
              <a:ext cx="2413714" cy="1344759"/>
            </a:xfrm>
            <a:custGeom>
              <a:avLst/>
              <a:gdLst/>
              <a:ahLst/>
              <a:cxnLst/>
              <a:rect l="l" t="t" r="r" b="b"/>
              <a:pathLst>
                <a:path w="51424" h="28650" fill="none" extrusionOk="0">
                  <a:moveTo>
                    <a:pt x="0" y="1"/>
                  </a:moveTo>
                  <a:lnTo>
                    <a:pt x="51424" y="1"/>
                  </a:lnTo>
                  <a:cubicBezTo>
                    <a:pt x="51424" y="15815"/>
                    <a:pt x="39922" y="28649"/>
                    <a:pt x="25721" y="28649"/>
                  </a:cubicBezTo>
                  <a:cubicBezTo>
                    <a:pt x="11519" y="28649"/>
                    <a:pt x="0" y="15815"/>
                    <a:pt x="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175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947884" y="1908224"/>
              <a:ext cx="3277786" cy="1586675"/>
            </a:xfrm>
            <a:custGeom>
              <a:avLst/>
              <a:gdLst/>
              <a:ahLst/>
              <a:cxnLst/>
              <a:rect l="l" t="t" r="r" b="b"/>
              <a:pathLst>
                <a:path w="69833" h="33804" fill="none" extrusionOk="0">
                  <a:moveTo>
                    <a:pt x="66186" y="1"/>
                  </a:moveTo>
                  <a:cubicBezTo>
                    <a:pt x="68833" y="5453"/>
                    <a:pt x="69833" y="24599"/>
                    <a:pt x="58226" y="33804"/>
                  </a:cubicBezTo>
                  <a:lnTo>
                    <a:pt x="12483" y="33804"/>
                  </a:lnTo>
                  <a:cubicBezTo>
                    <a:pt x="4138" y="30017"/>
                    <a:pt x="0" y="12028"/>
                    <a:pt x="396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175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3" name="Google Shape;213;p27"/>
          <p:cNvCxnSpPr/>
          <p:nvPr/>
        </p:nvCxnSpPr>
        <p:spPr>
          <a:xfrm>
            <a:off x="5879400" y="4914900"/>
            <a:ext cx="3019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7"/>
          <p:cNvCxnSpPr/>
          <p:nvPr/>
        </p:nvCxnSpPr>
        <p:spPr>
          <a:xfrm>
            <a:off x="8108450" y="-535950"/>
            <a:ext cx="0" cy="156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Char char="●"/>
              <a:defRPr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ctrTitle"/>
          </p:nvPr>
        </p:nvSpPr>
        <p:spPr>
          <a:xfrm>
            <a:off x="542192" y="1415914"/>
            <a:ext cx="8059615" cy="23116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 dirty="0">
                <a:solidFill>
                  <a:srgbClr val="00B0F0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en-US" sz="2000" dirty="0">
                <a:solidFill>
                  <a:srgbClr val="00B0F0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Diabetic Retinopathy Detection With Deep Learning</a:t>
            </a:r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1"/>
          </p:nvPr>
        </p:nvSpPr>
        <p:spPr>
          <a:xfrm>
            <a:off x="182412" y="4288529"/>
            <a:ext cx="3093733" cy="62493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spcBef>
                <a:spcPts val="450"/>
              </a:spcBef>
            </a:pPr>
            <a:r>
              <a:rPr lang="en-GB" sz="1400" b="1" dirty="0">
                <a:solidFill>
                  <a:srgbClr val="00206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Presentation by: </a:t>
            </a:r>
          </a:p>
          <a:p>
            <a:pPr algn="l">
              <a:spcBef>
                <a:spcPts val="450"/>
              </a:spcBef>
            </a:pPr>
            <a:r>
              <a:rPr lang="en-GB" sz="1400" b="1" dirty="0">
                <a:solidFill>
                  <a:srgbClr val="00206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Daniel Tweneboah Anyimadu</a:t>
            </a:r>
          </a:p>
        </p:txBody>
      </p:sp>
      <p:sp>
        <p:nvSpPr>
          <p:cNvPr id="230" name="Google Shape;230;p30"/>
          <p:cNvSpPr/>
          <p:nvPr/>
        </p:nvSpPr>
        <p:spPr>
          <a:xfrm>
            <a:off x="-1082176" y="219862"/>
            <a:ext cx="783000" cy="78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0" name="Picture 6" descr="MAIA | Erasmus Mundus Joint Master Degree in MedicAl Imaging and  Applic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20" y="230040"/>
            <a:ext cx="2003439" cy="72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logo with orange letters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020" y="4249900"/>
            <a:ext cx="663560" cy="66356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emblem, symbol, logo, text&#10;&#10;Description automatically generated"/>
          <p:cNvPicPr/>
          <p:nvPr/>
        </p:nvPicPr>
        <p:blipFill>
          <a:blip r:embed="rId5"/>
          <a:stretch>
            <a:fillRect/>
          </a:stretch>
        </p:blipFill>
        <p:spPr>
          <a:xfrm>
            <a:off x="7647460" y="4249900"/>
            <a:ext cx="663560" cy="66356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323" y="4612741"/>
            <a:ext cx="1111137" cy="30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9420" y="1029707"/>
            <a:ext cx="39095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APTOS 2019 DIABETIC RETINOPATHY CLASSIFICATION CHALLENGE:</a:t>
            </a:r>
            <a:endParaRPr lang="en-GB" sz="9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0;p50"/>
          <p:cNvSpPr txBox="1">
            <a:spLocks noGrp="1"/>
          </p:cNvSpPr>
          <p:nvPr>
            <p:ph type="title"/>
          </p:nvPr>
        </p:nvSpPr>
        <p:spPr>
          <a:xfrm>
            <a:off x="274180" y="103864"/>
            <a:ext cx="3311046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ABSTRACT</a:t>
            </a:r>
            <a:endParaRPr sz="2400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180" y="562771"/>
            <a:ext cx="3544785" cy="242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05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This project leverages </a:t>
            </a:r>
            <a:r>
              <a:rPr lang="en-US" sz="105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Convolutional Neural Networks (CNNs)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a powerful class of </a:t>
            </a:r>
            <a:r>
              <a:rPr lang="en-US" sz="105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deep learning models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to automatically analyze </a:t>
            </a:r>
            <a:r>
              <a:rPr lang="en-US" sz="105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retinal images 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and classify them into different stages of DR.</a:t>
            </a:r>
          </a:p>
          <a:p>
            <a:pPr marL="171450" indent="-1714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The goal is to </a:t>
            </a:r>
            <a:r>
              <a:rPr lang="en-US" sz="105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develop</a:t>
            </a:r>
            <a:r>
              <a:rPr lang="en-US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a robust and accurate diagnostic model 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to classify DR severity into five stages: </a:t>
            </a:r>
            <a:r>
              <a:rPr lang="en-US" sz="105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No DR</a:t>
            </a:r>
            <a:r>
              <a:rPr lang="en-US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</a:t>
            </a:r>
            <a:r>
              <a:rPr lang="en-US" sz="105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Mild</a:t>
            </a:r>
            <a:r>
              <a:rPr lang="en-US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</a:t>
            </a:r>
            <a:r>
              <a:rPr lang="en-US" sz="105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Moderate</a:t>
            </a:r>
            <a:r>
              <a:rPr lang="en-US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</a:t>
            </a:r>
            <a:r>
              <a:rPr lang="en-US" sz="105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Severe</a:t>
            </a:r>
            <a:r>
              <a:rPr lang="en-US" sz="105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and </a:t>
            </a:r>
            <a:r>
              <a:rPr lang="en-US" sz="105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Proliferative DR.</a:t>
            </a:r>
            <a:endParaRPr lang="en-GB" sz="1050" dirty="0">
              <a:solidFill>
                <a:schemeClr val="tx1"/>
              </a:solidFill>
              <a:effectLst/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9922" y="4670304"/>
            <a:ext cx="714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NimbusRomNo9L-Regu"/>
              </a:rPr>
              <a:t>2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30246" y="103864"/>
            <a:ext cx="4464424" cy="2595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05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The project utilized the </a:t>
            </a:r>
            <a:r>
              <a:rPr lang="en-US" sz="105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APTOS-2019 blindness challenge 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dataset, conducting </a:t>
            </a:r>
            <a:r>
              <a:rPr lang="en-US" sz="105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exploratory data analysis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05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preprocessing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and </a:t>
            </a:r>
            <a:r>
              <a:rPr lang="en-US" sz="105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augmentation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 A </a:t>
            </a:r>
            <a:r>
              <a:rPr lang="en-US" sz="105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CNN architecture 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was designed to extract features from </a:t>
            </a:r>
            <a:r>
              <a:rPr lang="en-US" sz="105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retinal images 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for classification.</a:t>
            </a:r>
          </a:p>
          <a:p>
            <a:pPr marL="171450" indent="-1714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05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The model's performance was assessed using various metrics, with a focus on </a:t>
            </a:r>
            <a:r>
              <a:rPr lang="en-US" sz="105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test accuracy 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and </a:t>
            </a:r>
            <a:r>
              <a:rPr lang="en-US" sz="105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Balanced Multiclass Accuracy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 These metrics yielded values of </a:t>
            </a:r>
            <a:r>
              <a:rPr lang="en-US" sz="105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0.8153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sz="105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0.8068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respectively, showcasing the model's effectiveness.</a:t>
            </a:r>
            <a:endParaRPr lang="en-GB" sz="1050" dirty="0">
              <a:solidFill>
                <a:srgbClr val="0070C0"/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</p:txBody>
      </p:sp>
      <p:pic>
        <p:nvPicPr>
          <p:cNvPr id="3" name="Picture 2" descr="A diagram of a graph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6" y="2904565"/>
            <a:ext cx="7709647" cy="21817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0;p34"/>
          <p:cNvSpPr txBox="1"/>
          <p:nvPr/>
        </p:nvSpPr>
        <p:spPr>
          <a:xfrm>
            <a:off x="211000" y="939809"/>
            <a:ext cx="3088012" cy="619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Class Distribution Plot:</a:t>
            </a:r>
            <a:endParaRPr lang="en-US" sz="1800" b="1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07710" y="4670304"/>
            <a:ext cx="714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NimbusRomNo9L-Regu"/>
              </a:rPr>
              <a:t>3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Google Shape;280;p34"/>
          <p:cNvSpPr txBox="1"/>
          <p:nvPr/>
        </p:nvSpPr>
        <p:spPr>
          <a:xfrm>
            <a:off x="4572000" y="947288"/>
            <a:ext cx="2939760" cy="6045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Resampling Plot:</a:t>
            </a:r>
          </a:p>
        </p:txBody>
      </p:sp>
      <p:sp>
        <p:nvSpPr>
          <p:cNvPr id="12" name="Google Shape;280;p34"/>
          <p:cNvSpPr txBox="1"/>
          <p:nvPr/>
        </p:nvSpPr>
        <p:spPr>
          <a:xfrm>
            <a:off x="121542" y="4095057"/>
            <a:ext cx="7948994" cy="1048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285750" indent="-285750" algn="just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Imbalanced</a:t>
            </a:r>
            <a:r>
              <a:rPr lang="en-US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Diabetic Retinopathy stages </a:t>
            </a:r>
            <a:r>
              <a:rPr lang="en-US" dirty="0">
                <a:solidFill>
                  <a:srgbClr val="37415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</a:t>
            </a:r>
            <a:r>
              <a:rPr lang="en-US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llustrated in the </a:t>
            </a:r>
            <a:r>
              <a:rPr lang="en-US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class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US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istribution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</a:t>
            </a:r>
            <a:r>
              <a:rPr lang="en-US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lot</a:t>
            </a:r>
            <a:r>
              <a:rPr lang="en-US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 algn="just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</a:t>
            </a:r>
            <a:r>
              <a:rPr lang="en-US" sz="12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esampling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200" b="0" i="0" dirty="0" err="1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upsampling</a:t>
            </a:r>
            <a:r>
              <a:rPr lang="en-US" sz="12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200" dirty="0" err="1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downsampling</a:t>
            </a:r>
            <a:r>
              <a:rPr lang="en-US" sz="12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technique was employed to address </a:t>
            </a:r>
            <a:r>
              <a:rPr lang="en-US" sz="12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class imbalance 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while preserving the </a:t>
            </a:r>
            <a:r>
              <a:rPr lang="en-US" sz="12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distribution of real-world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DR cases as shown in the </a:t>
            </a:r>
            <a:r>
              <a:rPr lang="en-US" sz="12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resampling plot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660;p50"/>
          <p:cNvSpPr txBox="1"/>
          <p:nvPr/>
        </p:nvSpPr>
        <p:spPr>
          <a:xfrm>
            <a:off x="211000" y="445582"/>
            <a:ext cx="7489683" cy="50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 i="0" u="none" strike="noStrike" cap="none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 i="0" u="none" strike="noStrike" cap="none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 i="0" u="none" strike="noStrike" cap="none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 i="0" u="none" strike="noStrike" cap="none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 i="0" u="none" strike="noStrike" cap="none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 i="0" u="none" strike="noStrike" cap="none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 i="0" u="none" strike="noStrike" cap="none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 i="0" u="none" strike="noStrike" cap="none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 i="0" u="none" strike="noStrike" cap="none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Exploratory Data Analysis (EDA) &amp; Resampling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68" y="1536930"/>
            <a:ext cx="4024409" cy="266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417DC5-A29A-02D0-C876-BA69102AC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203" y="1559271"/>
            <a:ext cx="4165129" cy="264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0"/>
          <p:cNvSpPr txBox="1">
            <a:spLocks noGrp="1"/>
          </p:cNvSpPr>
          <p:nvPr>
            <p:ph type="title"/>
          </p:nvPr>
        </p:nvSpPr>
        <p:spPr>
          <a:xfrm>
            <a:off x="129190" y="167677"/>
            <a:ext cx="8885620" cy="509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Train-Test Split, </a:t>
            </a:r>
            <a:r>
              <a:rPr lang="en-US" sz="2300" b="1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Data Augmentation &amp; Generators</a:t>
            </a:r>
            <a:endParaRPr sz="2300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Google Shape;280;p34"/>
          <p:cNvSpPr txBox="1"/>
          <p:nvPr/>
        </p:nvSpPr>
        <p:spPr>
          <a:xfrm>
            <a:off x="0" y="492771"/>
            <a:ext cx="9144000" cy="4650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285750" indent="-285750" algn="just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Train-Test Split:</a:t>
            </a:r>
          </a:p>
          <a:p>
            <a:pPr marL="457200" indent="-285750" algn="just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Performed train-test split by creating subsets of the resampled training data. </a:t>
            </a:r>
          </a:p>
          <a:p>
            <a:pPr marL="457200" indent="-285750" algn="just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This was split into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70% training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while the remaining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30%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formed the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test dataset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457200" indent="-285750" algn="just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seed </a:t>
            </a: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value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of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42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was set for reproducibility, ensuring consistent randomization of data.</a:t>
            </a:r>
          </a:p>
          <a:p>
            <a:pPr marL="457200" indent="-285750" algn="just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just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Augmentation:</a:t>
            </a:r>
          </a:p>
          <a:p>
            <a:pPr marL="460375" indent="-285750" algn="just">
              <a:lnSpc>
                <a:spcPct val="150000"/>
              </a:lnSpc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37415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</a:t>
            </a:r>
            <a:r>
              <a:rPr lang="en-US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pplying data augmentation techniques like </a:t>
            </a:r>
            <a:r>
              <a:rPr lang="en-US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normalization</a:t>
            </a:r>
            <a:r>
              <a:rPr lang="en-US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shear transformation</a:t>
            </a:r>
            <a:r>
              <a:rPr lang="en-US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the </a:t>
            </a:r>
            <a:r>
              <a:rPr lang="en-US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  <a:r>
              <a:rPr lang="en-US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becomes </a:t>
            </a:r>
            <a:r>
              <a:rPr lang="en-US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more robust </a:t>
            </a:r>
            <a:r>
              <a:rPr lang="en-US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and </a:t>
            </a:r>
            <a:r>
              <a:rPr lang="en-US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less prone </a:t>
            </a:r>
            <a:r>
              <a:rPr lang="en-US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to </a:t>
            </a:r>
            <a:r>
              <a:rPr lang="en-US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overfitting</a:t>
            </a:r>
            <a:r>
              <a:rPr lang="en-US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4625" algn="just">
              <a:spcBef>
                <a:spcPts val="1200"/>
              </a:spcBef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60375" indent="-285750" algn="just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Generators for training, validation and testing: </a:t>
            </a:r>
          </a:p>
          <a:p>
            <a:pPr marL="460375" indent="-285750" algn="just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allow the model to efficiently load and preprocess data in batches during training and evaluation.</a:t>
            </a:r>
            <a:endParaRPr lang="en-US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4625">
              <a:spcBef>
                <a:spcPts val="1200"/>
              </a:spcBef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07710" y="4670304"/>
            <a:ext cx="714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NimbusRomNo9L-Regu"/>
              </a:rPr>
              <a:t>4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0"/>
          <p:cNvSpPr txBox="1">
            <a:spLocks noGrp="1"/>
          </p:cNvSpPr>
          <p:nvPr>
            <p:ph type="title"/>
          </p:nvPr>
        </p:nvSpPr>
        <p:spPr>
          <a:xfrm>
            <a:off x="149330" y="170142"/>
            <a:ext cx="6699705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 Pure Deep Learning Approach</a:t>
            </a:r>
            <a:endParaRPr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Google Shape;280;p34"/>
          <p:cNvSpPr txBox="1"/>
          <p:nvPr/>
        </p:nvSpPr>
        <p:spPr>
          <a:xfrm>
            <a:off x="149330" y="580682"/>
            <a:ext cx="8845340" cy="4392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Convolutional Neural Network Architecture: </a:t>
            </a:r>
            <a:endParaRPr lang="en-GB" sz="1800" dirty="0">
              <a:solidFill>
                <a:srgbClr val="0070C0"/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pPr marL="285750" indent="-285750" algn="just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GB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This is designed to </a:t>
            </a:r>
            <a:r>
              <a:rPr lang="en-GB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automatically learn</a:t>
            </a:r>
            <a:r>
              <a:rPr lang="en-GB" dirty="0">
                <a:solidFill>
                  <a:srgbClr val="0070C0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GB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and</a:t>
            </a:r>
            <a:r>
              <a:rPr lang="en-GB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extract</a:t>
            </a:r>
            <a:r>
              <a:rPr lang="en-GB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GB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retinal image features </a:t>
            </a:r>
            <a:r>
              <a:rPr lang="en-GB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for multiclassification task.</a:t>
            </a:r>
            <a:endParaRPr lang="en-US" sz="1800" dirty="0">
              <a:latin typeface="NimbusRomNo9L-Regu"/>
              <a:cs typeface="Poppins" panose="00000500000000000000" pitchFamily="2" charset="0"/>
            </a:endParaRPr>
          </a:p>
          <a:p>
            <a:pPr>
              <a:spcBef>
                <a:spcPts val="1200"/>
              </a:spcBef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07710" y="4670304"/>
            <a:ext cx="71474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en-US" sz="1800" dirty="0">
                <a:solidFill>
                  <a:schemeClr val="bg2">
                    <a:lumMod val="75000"/>
                  </a:schemeClr>
                </a:solidFill>
              </a:rPr>
              <a:t>5</a:t>
            </a:r>
          </a:p>
        </p:txBody>
      </p:sp>
      <p:pic>
        <p:nvPicPr>
          <p:cNvPr id="5" name="Picture 4" descr="A graph of different colored cubes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47" y="1783976"/>
            <a:ext cx="6623787" cy="33595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0"/>
          <p:cNvSpPr txBox="1">
            <a:spLocks noGrp="1"/>
          </p:cNvSpPr>
          <p:nvPr>
            <p:ph type="title"/>
          </p:nvPr>
        </p:nvSpPr>
        <p:spPr>
          <a:xfrm>
            <a:off x="149330" y="222095"/>
            <a:ext cx="6188717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PERFORMANCE EVALUATION </a:t>
            </a:r>
            <a:endParaRPr sz="2400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9922" y="4670304"/>
            <a:ext cx="714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NimbusRomNo9L-Regu"/>
              </a:rPr>
              <a:t>6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Google Shape;280;p34"/>
          <p:cNvSpPr txBox="1"/>
          <p:nvPr/>
        </p:nvSpPr>
        <p:spPr>
          <a:xfrm>
            <a:off x="149330" y="3852589"/>
            <a:ext cx="7936835" cy="11870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285750" indent="-285750" algn="just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sz="11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Google Shape;280;p34"/>
          <p:cNvSpPr txBox="1"/>
          <p:nvPr/>
        </p:nvSpPr>
        <p:spPr>
          <a:xfrm>
            <a:off x="4446494" y="1893256"/>
            <a:ext cx="4548176" cy="31452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285750" indent="-285750" algn="just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The </a:t>
            </a:r>
            <a:r>
              <a:rPr lang="en-US" sz="11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diagonal 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elements</a:t>
            </a:r>
            <a:r>
              <a:rPr lang="en-US" sz="11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signify </a:t>
            </a:r>
            <a:r>
              <a:rPr lang="en-US" sz="11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correct predictions</a:t>
            </a:r>
            <a:r>
              <a:rPr lang="en-US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while </a:t>
            </a:r>
            <a:r>
              <a:rPr lang="en-US" sz="11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off-diagonal</a:t>
            </a:r>
            <a:r>
              <a:rPr lang="en-US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elements indicate </a:t>
            </a:r>
            <a:r>
              <a:rPr lang="en-US" sz="11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misclassifications</a:t>
            </a:r>
            <a:r>
              <a:rPr lang="en-US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 algn="just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For the "</a:t>
            </a:r>
            <a:r>
              <a:rPr lang="en-US" sz="11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No DR (0)</a:t>
            </a:r>
            <a:r>
              <a:rPr lang="en-US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" class, </a:t>
            </a:r>
            <a:r>
              <a:rPr lang="en-GB" sz="1100" b="1" u="sng" dirty="0">
                <a:solidFill>
                  <a:srgbClr val="37415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</a:t>
            </a:r>
            <a:r>
              <a:rPr lang="en-GB" sz="1100" b="1" i="0" u="sng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orrect predictions</a:t>
            </a:r>
            <a:r>
              <a:rPr lang="en-GB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GB" sz="11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237</a:t>
            </a:r>
            <a:r>
              <a:rPr lang="en-GB" sz="11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algn="just">
              <a:spcBef>
                <a:spcPts val="1200"/>
              </a:spcBef>
            </a:pPr>
            <a:r>
              <a:rPr lang="en-GB" sz="11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  </a:t>
            </a:r>
            <a:r>
              <a:rPr lang="en-US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100" b="1" i="0" u="sng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Misclassification</a:t>
            </a:r>
            <a:r>
              <a:rPr lang="en-US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</a:p>
          <a:p>
            <a:pPr algn="just">
              <a:spcBef>
                <a:spcPts val="1200"/>
              </a:spcBef>
            </a:pPr>
            <a:r>
              <a:rPr lang="en-US" sz="1100" dirty="0">
                <a:solidFill>
                  <a:srgbClr val="37415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   </a:t>
            </a:r>
            <a:r>
              <a:rPr lang="en-US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"</a:t>
            </a:r>
            <a:r>
              <a:rPr lang="en-US" sz="11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Mild (1)</a:t>
            </a:r>
            <a:r>
              <a:rPr lang="en-US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": </a:t>
            </a:r>
            <a:r>
              <a:rPr lang="en-US" sz="11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28</a:t>
            </a:r>
            <a:r>
              <a:rPr lang="en-US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GB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"</a:t>
            </a:r>
            <a:r>
              <a:rPr lang="en-GB" sz="11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Moderate (2)</a:t>
            </a:r>
            <a:r>
              <a:rPr lang="en-GB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": </a:t>
            </a:r>
            <a:r>
              <a:rPr lang="en-GB" sz="11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10</a:t>
            </a:r>
            <a:r>
              <a:rPr lang="en-GB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"</a:t>
            </a:r>
            <a:r>
              <a:rPr lang="en-GB" sz="11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Severe (3)</a:t>
            </a:r>
            <a:r>
              <a:rPr lang="en-GB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": </a:t>
            </a:r>
            <a:r>
              <a:rPr lang="en-GB" sz="11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7</a:t>
            </a:r>
            <a:r>
              <a:rPr lang="en-GB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</a:p>
          <a:p>
            <a:pPr algn="just">
              <a:spcBef>
                <a:spcPts val="1200"/>
              </a:spcBef>
            </a:pPr>
            <a:r>
              <a:rPr lang="en-GB" sz="1100" dirty="0">
                <a:solidFill>
                  <a:srgbClr val="37415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   </a:t>
            </a:r>
            <a:r>
              <a:rPr lang="en-GB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"</a:t>
            </a:r>
            <a:r>
              <a:rPr lang="en-GB" sz="11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Proliferative DR (4)</a:t>
            </a:r>
            <a:r>
              <a:rPr lang="en-GB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": </a:t>
            </a:r>
            <a:r>
              <a:rPr lang="en-GB" sz="11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</a:p>
          <a:p>
            <a:pPr marL="171450" indent="-171450" algn="just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   Similarly for other classes, </a:t>
            </a:r>
            <a:r>
              <a:rPr lang="en-GB" sz="1100" b="1" u="sng" dirty="0">
                <a:solidFill>
                  <a:srgbClr val="37415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</a:t>
            </a:r>
            <a:r>
              <a:rPr lang="en-GB" sz="1100" b="1" i="0" u="sng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orrect predictions:</a:t>
            </a:r>
            <a:endParaRPr lang="en-GB" sz="1100" b="0" i="0" dirty="0">
              <a:solidFill>
                <a:srgbClr val="0070C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>
              <a:spcBef>
                <a:spcPts val="1200"/>
              </a:spcBef>
            </a:pPr>
            <a:r>
              <a:rPr lang="en-US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        "</a:t>
            </a:r>
            <a:r>
              <a:rPr lang="en-US" sz="11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Mild (1)</a:t>
            </a:r>
            <a:r>
              <a:rPr lang="en-US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": </a:t>
            </a:r>
            <a:r>
              <a:rPr lang="en-US" sz="11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149</a:t>
            </a:r>
            <a:r>
              <a:rPr lang="en-US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GB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"</a:t>
            </a:r>
            <a:r>
              <a:rPr lang="en-GB" sz="11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Moderate (2)</a:t>
            </a:r>
            <a:r>
              <a:rPr lang="en-GB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": </a:t>
            </a:r>
            <a:r>
              <a:rPr lang="en-GB" sz="11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349</a:t>
            </a:r>
            <a:r>
              <a:rPr lang="en-GB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"</a:t>
            </a:r>
            <a:r>
              <a:rPr lang="en-GB" sz="11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Severe (3)</a:t>
            </a:r>
            <a:r>
              <a:rPr lang="en-GB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": </a:t>
            </a:r>
            <a:r>
              <a:rPr lang="en-GB" sz="11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266</a:t>
            </a:r>
            <a:r>
              <a:rPr lang="en-GB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                             </a:t>
            </a:r>
          </a:p>
          <a:p>
            <a:pPr algn="just">
              <a:spcBef>
                <a:spcPts val="1200"/>
              </a:spcBef>
            </a:pPr>
            <a:r>
              <a:rPr lang="en-GB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        "</a:t>
            </a:r>
            <a:r>
              <a:rPr lang="en-GB" sz="11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Proliferative DR (4)</a:t>
            </a:r>
            <a:r>
              <a:rPr lang="en-GB" sz="1100" b="0" i="0" dirty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": </a:t>
            </a:r>
            <a:r>
              <a:rPr lang="en-GB" sz="11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248</a:t>
            </a:r>
          </a:p>
          <a:p>
            <a:pPr algn="just">
              <a:spcBef>
                <a:spcPts val="1200"/>
              </a:spcBef>
            </a:pPr>
            <a:endParaRPr lang="en-US" sz="1100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922626"/>
              </p:ext>
            </p:extLst>
          </p:nvPr>
        </p:nvGraphicFramePr>
        <p:xfrm>
          <a:off x="271888" y="824021"/>
          <a:ext cx="7691717" cy="771144"/>
        </p:xfrm>
        <a:graphic>
          <a:graphicData uri="http://schemas.openxmlformats.org/drawingml/2006/table">
            <a:tbl>
              <a:tblPr firstRow="1" firstCol="1" bandRow="1">
                <a:tableStyleId>{D35A0DA4-013D-41A7-9210-6B0052F0DA22}</a:tableStyleId>
              </a:tblPr>
              <a:tblGrid>
                <a:gridCol w="164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2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21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53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13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01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EVAL. METRIC / MODEL</a:t>
                      </a:r>
                      <a:endParaRPr lang="en-GB" sz="1200" b="1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Accuracy</a:t>
                      </a:r>
                      <a:endParaRPr lang="en-GB" sz="1200" b="1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precision</a:t>
                      </a:r>
                      <a:endParaRPr lang="en-GB" sz="1200" b="1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recall</a:t>
                      </a:r>
                      <a:endParaRPr lang="en-GB" sz="1200" b="1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F1-score</a:t>
                      </a:r>
                      <a:endParaRPr lang="en-GB" sz="1200" b="1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roc_auc</a:t>
                      </a:r>
                      <a:endParaRPr lang="en-GB" sz="1200" b="1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bma</a:t>
                      </a:r>
                      <a:endParaRPr lang="en-GB" sz="1200" b="1" dirty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9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solidFill>
                            <a:srgbClr val="0070C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CNN model</a:t>
                      </a:r>
                      <a:endParaRPr lang="en-GB" sz="1200" dirty="0">
                        <a:solidFill>
                          <a:srgbClr val="0070C0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solidFill>
                            <a:srgbClr val="0070C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0.8153</a:t>
                      </a:r>
                      <a:endParaRPr lang="en-GB" sz="1200" dirty="0">
                        <a:solidFill>
                          <a:srgbClr val="0070C0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solidFill>
                            <a:srgbClr val="0070C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0.8091</a:t>
                      </a:r>
                      <a:endParaRPr lang="en-GB" sz="1200" dirty="0">
                        <a:solidFill>
                          <a:srgbClr val="0070C0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solidFill>
                            <a:srgbClr val="0070C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0.8152</a:t>
                      </a:r>
                      <a:endParaRPr lang="en-GB" sz="1200" dirty="0">
                        <a:solidFill>
                          <a:srgbClr val="0070C0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solidFill>
                            <a:srgbClr val="0070C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0.8100</a:t>
                      </a:r>
                      <a:endParaRPr lang="en-GB" sz="1200" dirty="0">
                        <a:solidFill>
                          <a:srgbClr val="0070C0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GB" sz="1200" dirty="0">
                        <a:solidFill>
                          <a:srgbClr val="0070C0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solidFill>
                            <a:srgbClr val="0070C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0.8068</a:t>
                      </a:r>
                      <a:endParaRPr lang="en-GB" sz="1200" dirty="0">
                        <a:solidFill>
                          <a:srgbClr val="0070C0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C1002200-E171-9591-B3C6-8ACAEC79C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88" y="1893256"/>
            <a:ext cx="4082478" cy="319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 Brain Cancer by Slidesgo">
  <a:themeElements>
    <a:clrScheme name="Simple Light">
      <a:dk1>
        <a:srgbClr val="434343"/>
      </a:dk1>
      <a:lt1>
        <a:srgbClr val="F3F3F3"/>
      </a:lt1>
      <a:dk2>
        <a:srgbClr val="FF5B5B"/>
      </a:dk2>
      <a:lt2>
        <a:srgbClr val="66666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464</Words>
  <Application>Microsoft Office PowerPoint</Application>
  <PresentationFormat>On-screen Show (16:9)</PresentationFormat>
  <Paragraphs>55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Wingdings</vt:lpstr>
      <vt:lpstr>Poppins</vt:lpstr>
      <vt:lpstr>Courier New</vt:lpstr>
      <vt:lpstr>Spartan</vt:lpstr>
      <vt:lpstr>Cabin</vt:lpstr>
      <vt:lpstr>Arial</vt:lpstr>
      <vt:lpstr>NimbusRomNo9L-Regu</vt:lpstr>
      <vt:lpstr> Brain Cancer by Slidesgo</vt:lpstr>
      <vt:lpstr>  Diabetic Retinopathy Detection With Deep Learning</vt:lpstr>
      <vt:lpstr>ABSTRACT</vt:lpstr>
      <vt:lpstr>PowerPoint Presentation</vt:lpstr>
      <vt:lpstr>Train-Test Split, Data Augmentation &amp; Generators</vt:lpstr>
      <vt:lpstr>A Pure Deep Learning Approach</vt:lpstr>
      <vt:lpstr>PERFORMANCE EVALUATION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Lesions Segmentation  A Review on ML VS. DL</dc:title>
  <dc:creator>Husam Nujaim</dc:creator>
  <cp:lastModifiedBy>Daniel Anyimadu Tweneboah</cp:lastModifiedBy>
  <cp:revision>161</cp:revision>
  <dcterms:created xsi:type="dcterms:W3CDTF">2023-08-17T16:18:49Z</dcterms:created>
  <dcterms:modified xsi:type="dcterms:W3CDTF">2023-08-17T23:37:04Z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2023-07-11T18:48:22Z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3cb9f188-dd0a-4ac3-922c-b38eb89d7b2f</vt:lpwstr>
  </property>
  <property fmtid="{D5CDD505-2E9C-101B-9397-08002B2CF9AE}" pid="7" name="MSIP_Label_defa4170-0d19-0005-0004-bc88714345d2_ActionId">
    <vt:lpwstr>77332a88-3170-40c3-8b7f-4829568e7bd4</vt:lpwstr>
  </property>
  <property fmtid="{D5CDD505-2E9C-101B-9397-08002B2CF9AE}" pid="8" name="MSIP_Label_defa4170-0d19-0005-0004-bc88714345d2_ContentBits">
    <vt:lpwstr>0</vt:lpwstr>
  </property>
  <property fmtid="{D5CDD505-2E9C-101B-9397-08002B2CF9AE}" pid="9" name="ICV">
    <vt:lpwstr>3F2DDC822B4B430DB62226C7639AD8E3</vt:lpwstr>
  </property>
  <property fmtid="{D5CDD505-2E9C-101B-9397-08002B2CF9AE}" pid="10" name="KSOProductBuildVer">
    <vt:lpwstr>2057-11.2.0.11537</vt:lpwstr>
  </property>
</Properties>
</file>